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257" r:id="rId2"/>
    <p:sldId id="258" r:id="rId3"/>
    <p:sldId id="259" r:id="rId4"/>
    <p:sldId id="260" r:id="rId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5" d="100"/>
          <a:sy n="45" d="100"/>
        </p:scale>
        <p:origin x="-86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493EF-6D75-4602-BF98-77A2ECC57542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32431-B1DC-4901-92DA-E192B8C44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815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9C7D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hidden">
          <a:xfrm>
            <a:off x="8932863" y="0"/>
            <a:ext cx="21113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0" y="1804988"/>
            <a:ext cx="9144000" cy="208121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Picture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9B7DB9"/>
              </a:clrFrom>
              <a:clrTo>
                <a:srgbClr val="9B7DB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9" t="86026" r="57883" b="6987"/>
          <a:stretch>
            <a:fillRect/>
          </a:stretch>
        </p:blipFill>
        <p:spPr bwMode="black">
          <a:xfrm>
            <a:off x="457200" y="6019800"/>
            <a:ext cx="34575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reeform 6"/>
          <p:cNvSpPr/>
          <p:nvPr/>
        </p:nvSpPr>
        <p:spPr bwMode="white">
          <a:xfrm>
            <a:off x="11113" y="2333625"/>
            <a:ext cx="361950" cy="989013"/>
          </a:xfrm>
          <a:custGeom>
            <a:avLst/>
            <a:gdLst>
              <a:gd name="connsiteX0" fmla="*/ 0 w 485775"/>
              <a:gd name="connsiteY0" fmla="*/ 0 h 1352550"/>
              <a:gd name="connsiteX1" fmla="*/ 485775 w 485775"/>
              <a:gd name="connsiteY1" fmla="*/ 714375 h 1352550"/>
              <a:gd name="connsiteX2" fmla="*/ 0 w 485775"/>
              <a:gd name="connsiteY2" fmla="*/ 1352550 h 1352550"/>
              <a:gd name="connsiteX3" fmla="*/ 0 w 485775"/>
              <a:gd name="connsiteY3" fmla="*/ 0 h 135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775" h="1352550">
                <a:moveTo>
                  <a:pt x="0" y="0"/>
                </a:moveTo>
                <a:lnTo>
                  <a:pt x="485775" y="714375"/>
                </a:lnTo>
                <a:lnTo>
                  <a:pt x="0" y="135255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6278886" y="2514600"/>
            <a:ext cx="2255514" cy="613684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 bwMode="black">
          <a:xfrm>
            <a:off x="5791200" y="2333625"/>
            <a:ext cx="0" cy="9429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647"/>
          <a:stretch>
            <a:fillRect/>
          </a:stretch>
        </p:blipFill>
        <p:spPr bwMode="black">
          <a:xfrm>
            <a:off x="2940050" y="4298950"/>
            <a:ext cx="6203950" cy="23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Placeholder 6"/>
          <p:cNvSpPr>
            <a:spLocks noGrp="1"/>
          </p:cNvSpPr>
          <p:nvPr>
            <p:ph type="body" sz="quarter" idx="15"/>
          </p:nvPr>
        </p:nvSpPr>
        <p:spPr bwMode="black">
          <a:xfrm>
            <a:off x="533400" y="2937296"/>
            <a:ext cx="5181600" cy="914400"/>
          </a:xfrm>
        </p:spPr>
        <p:txBody>
          <a:bodyPr anchor="ctr"/>
          <a:lstStyle>
            <a:lvl1pPr marL="0" indent="0">
              <a:buFont typeface="Arial" pitchFamily="34" charset="0"/>
              <a:buNone/>
              <a:defRPr sz="160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2"/>
          <p:cNvSpPr>
            <a:spLocks noGrp="1"/>
          </p:cNvSpPr>
          <p:nvPr>
            <p:ph type="title"/>
          </p:nvPr>
        </p:nvSpPr>
        <p:spPr bwMode="black">
          <a:xfrm>
            <a:off x="536574" y="1822869"/>
            <a:ext cx="5178331" cy="1028700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0126A-788D-479A-B3AE-6D7D69705BB1}" type="slidenum">
              <a:rPr lang="en-US">
                <a:solidFill>
                  <a:srgbClr val="8064A2">
                    <a:lumMod val="60000"/>
                    <a:lumOff val="4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064A2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22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457200" y="6477000"/>
            <a:ext cx="2565400" cy="230188"/>
          </a:xfrm>
          <a:prstGeom prst="rect">
            <a:avLst/>
          </a:prstGeom>
        </p:spPr>
        <p:txBody>
          <a:bodyPr wrap="none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900" dirty="0" smtClean="0">
                <a:solidFill>
                  <a:prstClr val="white">
                    <a:lumMod val="75000"/>
                  </a:prstClr>
                </a:solidFill>
                <a:latin typeface="Arial" pitchFamily="34" charset="0"/>
                <a:cs typeface="Arial" pitchFamily="34" charset="0"/>
              </a:rPr>
              <a:t>© 2012 American Nurses Credentialing Center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143000"/>
            <a:ext cx="8229600" cy="498316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3"/>
          </p:nvPr>
        </p:nvSpPr>
        <p:spPr bwMode="black">
          <a:xfrm>
            <a:off x="457200" y="76200"/>
            <a:ext cx="6781800" cy="838200"/>
          </a:xfrm>
        </p:spPr>
        <p:txBody>
          <a:bodyPr anchor="ctr"/>
          <a:lstStyle>
            <a:lvl1pPr marL="0" indent="0">
              <a:buNone/>
              <a:defRPr sz="2400" b="1" baseline="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5DAEF-14B5-4307-8B9F-856B413FE779}" type="slidenum">
              <a:rPr lang="en-US">
                <a:solidFill>
                  <a:srgbClr val="8064A2">
                    <a:lumMod val="60000"/>
                    <a:lumOff val="4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064A2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968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457200" y="6477000"/>
            <a:ext cx="2565400" cy="230188"/>
          </a:xfrm>
          <a:prstGeom prst="rect">
            <a:avLst/>
          </a:prstGeom>
        </p:spPr>
        <p:txBody>
          <a:bodyPr wrap="none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900" dirty="0" smtClean="0">
                <a:solidFill>
                  <a:prstClr val="white">
                    <a:lumMod val="75000"/>
                  </a:prstClr>
                </a:solidFill>
                <a:latin typeface="Arial" pitchFamily="34" charset="0"/>
                <a:cs typeface="Arial" pitchFamily="34" charset="0"/>
              </a:rPr>
              <a:t>© 2012 American Nurses Credentialing Center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722313" y="2050212"/>
            <a:ext cx="7772400" cy="1362075"/>
          </a:xfrm>
          <a:prstGeom prst="rect">
            <a:avLst/>
          </a:prstGeom>
        </p:spPr>
        <p:txBody>
          <a:bodyPr anchor="ctr"/>
          <a:lstStyle>
            <a:lvl1pPr algn="l">
              <a:defRPr sz="2400" b="1" cap="all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722313" y="3432925"/>
            <a:ext cx="7772400" cy="120808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B9755-2CFE-4F90-BA4A-E09A14234532}" type="slidenum">
              <a:rPr lang="en-US">
                <a:solidFill>
                  <a:srgbClr val="8064A2">
                    <a:lumMod val="60000"/>
                    <a:lumOff val="4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064A2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39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457200" y="6477000"/>
            <a:ext cx="2565400" cy="230188"/>
          </a:xfrm>
          <a:prstGeom prst="rect">
            <a:avLst/>
          </a:prstGeom>
        </p:spPr>
        <p:txBody>
          <a:bodyPr wrap="none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900" dirty="0" smtClean="0">
                <a:solidFill>
                  <a:prstClr val="white">
                    <a:lumMod val="75000"/>
                  </a:prstClr>
                </a:solidFill>
                <a:latin typeface="Arial" pitchFamily="34" charset="0"/>
                <a:cs typeface="Arial" pitchFamily="34" charset="0"/>
              </a:rPr>
              <a:t>© 2012 American Nurses Credentialing Center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3"/>
          </p:nvPr>
        </p:nvSpPr>
        <p:spPr bwMode="black">
          <a:xfrm>
            <a:off x="457200" y="76200"/>
            <a:ext cx="6781800" cy="838200"/>
          </a:xfrm>
        </p:spPr>
        <p:txBody>
          <a:bodyPr anchor="ctr"/>
          <a:lstStyle>
            <a:lvl1pPr marL="0" indent="0">
              <a:buNone/>
              <a:defRPr sz="2400" b="1" baseline="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9062B-A47A-42B2-9F74-740B0FC2A37D}" type="slidenum">
              <a:rPr lang="en-US">
                <a:solidFill>
                  <a:srgbClr val="8064A2">
                    <a:lumMod val="60000"/>
                    <a:lumOff val="4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064A2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65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457200" y="6477000"/>
            <a:ext cx="2565400" cy="230188"/>
          </a:xfrm>
          <a:prstGeom prst="rect">
            <a:avLst/>
          </a:prstGeom>
        </p:spPr>
        <p:txBody>
          <a:bodyPr wrap="none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900" dirty="0" smtClean="0">
                <a:solidFill>
                  <a:prstClr val="white">
                    <a:lumMod val="75000"/>
                  </a:prstClr>
                </a:solidFill>
                <a:latin typeface="Arial" pitchFamily="34" charset="0"/>
                <a:cs typeface="Arial" pitchFamily="34" charset="0"/>
              </a:rPr>
              <a:t>© 2012 American Nurses Credentialing Center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black"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3"/>
          </p:nvPr>
        </p:nvSpPr>
        <p:spPr bwMode="black">
          <a:xfrm>
            <a:off x="457200" y="76200"/>
            <a:ext cx="6781800" cy="838200"/>
          </a:xfrm>
        </p:spPr>
        <p:txBody>
          <a:bodyPr anchor="ctr"/>
          <a:lstStyle>
            <a:lvl1pPr marL="0" indent="0">
              <a:buNone/>
              <a:defRPr sz="2400" b="1" baseline="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735AB-443E-4113-BB21-93548518207E}" type="slidenum">
              <a:rPr lang="en-US">
                <a:solidFill>
                  <a:srgbClr val="8064A2">
                    <a:lumMod val="60000"/>
                    <a:lumOff val="4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064A2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693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457200" y="6477000"/>
            <a:ext cx="2565400" cy="230188"/>
          </a:xfrm>
          <a:prstGeom prst="rect">
            <a:avLst/>
          </a:prstGeom>
        </p:spPr>
        <p:txBody>
          <a:bodyPr wrap="none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900" dirty="0" smtClean="0">
                <a:solidFill>
                  <a:prstClr val="white">
                    <a:lumMod val="75000"/>
                  </a:prstClr>
                </a:solidFill>
                <a:latin typeface="Arial" pitchFamily="34" charset="0"/>
                <a:cs typeface="Arial" pitchFamily="34" charset="0"/>
              </a:rPr>
              <a:t>© 2012 American Nurses Credentialing Center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3575050" y="1143000"/>
            <a:ext cx="5111750" cy="49831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black">
          <a:xfrm>
            <a:off x="457200" y="1143000"/>
            <a:ext cx="3008313" cy="44497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3"/>
          </p:nvPr>
        </p:nvSpPr>
        <p:spPr bwMode="black">
          <a:xfrm>
            <a:off x="457200" y="76200"/>
            <a:ext cx="6781800" cy="838200"/>
          </a:xfrm>
        </p:spPr>
        <p:txBody>
          <a:bodyPr anchor="ctr"/>
          <a:lstStyle>
            <a:lvl1pPr marL="0" indent="0">
              <a:buNone/>
              <a:defRPr sz="2400" b="1" baseline="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D98F1-C37F-45FF-A4C0-38DC80445D0B}" type="slidenum">
              <a:rPr lang="en-US">
                <a:solidFill>
                  <a:srgbClr val="8064A2">
                    <a:lumMod val="60000"/>
                    <a:lumOff val="4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064A2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568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457200" y="6477000"/>
            <a:ext cx="2565400" cy="230188"/>
          </a:xfrm>
          <a:prstGeom prst="rect">
            <a:avLst/>
          </a:prstGeom>
        </p:spPr>
        <p:txBody>
          <a:bodyPr wrap="none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900" dirty="0" smtClean="0">
                <a:solidFill>
                  <a:prstClr val="white">
                    <a:lumMod val="75000"/>
                  </a:prstClr>
                </a:solidFill>
                <a:latin typeface="Arial" pitchFamily="34" charset="0"/>
                <a:cs typeface="Arial" pitchFamily="34" charset="0"/>
              </a:rPr>
              <a:t>© 2012 American Nurses Credentialing Center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88" y="1066799"/>
            <a:ext cx="5486400" cy="3660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black">
          <a:xfrm>
            <a:off x="1752600" y="4953000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3"/>
          </p:nvPr>
        </p:nvSpPr>
        <p:spPr bwMode="black">
          <a:xfrm>
            <a:off x="457200" y="76200"/>
            <a:ext cx="6781800" cy="838200"/>
          </a:xfrm>
        </p:spPr>
        <p:txBody>
          <a:bodyPr anchor="ctr"/>
          <a:lstStyle>
            <a:lvl1pPr marL="0" indent="0">
              <a:buNone/>
              <a:defRPr sz="2400" b="1" baseline="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6B59E-CCBC-4B46-9734-1597B83866E7}" type="slidenum">
              <a:rPr lang="en-US">
                <a:solidFill>
                  <a:srgbClr val="8064A2">
                    <a:lumMod val="60000"/>
                    <a:lumOff val="4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064A2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39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2952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AF9D4A8-ABD5-4170-9BFC-239C815F9629}" type="slidenum">
              <a:rPr lang="en-US">
                <a:solidFill>
                  <a:srgbClr val="8064A2">
                    <a:lumMod val="60000"/>
                    <a:lumOff val="4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064A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205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Rectangle 4"/>
          <p:cNvSpPr/>
          <p:nvPr/>
        </p:nvSpPr>
        <p:spPr bwMode="ltGray">
          <a:xfrm>
            <a:off x="1588" y="6248400"/>
            <a:ext cx="9144000" cy="606425"/>
          </a:xfrm>
          <a:prstGeom prst="rect">
            <a:avLst/>
          </a:prstGeom>
          <a:solidFill>
            <a:srgbClr val="9C7D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9" cstate="print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7278" y="6383548"/>
            <a:ext cx="1267332" cy="344818"/>
          </a:xfrm>
          <a:prstGeom prst="rect">
            <a:avLst/>
          </a:prstGeom>
        </p:spPr>
      </p:pic>
      <p:sp>
        <p:nvSpPr>
          <p:cNvPr id="9" name="Freeform 8"/>
          <p:cNvSpPr/>
          <p:nvPr/>
        </p:nvSpPr>
        <p:spPr bwMode="white">
          <a:xfrm>
            <a:off x="1588" y="6332538"/>
            <a:ext cx="165100" cy="460375"/>
          </a:xfrm>
          <a:custGeom>
            <a:avLst/>
            <a:gdLst>
              <a:gd name="connsiteX0" fmla="*/ 0 w 485775"/>
              <a:gd name="connsiteY0" fmla="*/ 0 h 1352550"/>
              <a:gd name="connsiteX1" fmla="*/ 485775 w 485775"/>
              <a:gd name="connsiteY1" fmla="*/ 714375 h 1352550"/>
              <a:gd name="connsiteX2" fmla="*/ 0 w 485775"/>
              <a:gd name="connsiteY2" fmla="*/ 1352550 h 1352550"/>
              <a:gd name="connsiteX3" fmla="*/ 0 w 485775"/>
              <a:gd name="connsiteY3" fmla="*/ 0 h 135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775" h="1352550">
                <a:moveTo>
                  <a:pt x="0" y="0"/>
                </a:moveTo>
                <a:lnTo>
                  <a:pt x="485775" y="714375"/>
                </a:lnTo>
                <a:lnTo>
                  <a:pt x="0" y="135255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506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B3A2C7"/>
        </a:buClr>
        <a:buFont typeface="Arial" charset="0"/>
        <a:buChar char="•"/>
        <a:defRPr sz="20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B3A2C7"/>
        </a:buClr>
        <a:buFont typeface="Arial" charset="0"/>
        <a:buChar char="•"/>
        <a:defRPr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3A2C7"/>
        </a:buClr>
        <a:buFont typeface="Arial" charset="0"/>
        <a:buChar char="•"/>
        <a:defRPr sz="16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3A2C7"/>
        </a:buClr>
        <a:buFont typeface="Arial" charset="0"/>
        <a:buChar char="•"/>
        <a:defRPr sz="14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B3A2C7"/>
        </a:buClr>
        <a:buFont typeface="Arial" charset="0"/>
        <a:buChar char="•"/>
        <a:defRPr sz="14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118190"/>
              </p:ext>
            </p:extLst>
          </p:nvPr>
        </p:nvGraphicFramePr>
        <p:xfrm>
          <a:off x="381000" y="1295400"/>
          <a:ext cx="8229600" cy="340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Desired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</a:t>
                      </a:r>
                      <a:r>
                        <a:rPr lang="en-US" baseline="0" dirty="0" smtClean="0"/>
                        <a:t> 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Identified Gap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Gap due</a:t>
                      </a:r>
                      <a:r>
                        <a:rPr lang="en-US" baseline="0" dirty="0" smtClean="0"/>
                        <a:t> to Knowledge, Skills or Practice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Outcome</a:t>
                      </a:r>
                    </a:p>
                    <a:p>
                      <a:r>
                        <a:rPr lang="en-US" dirty="0" smtClean="0"/>
                        <a:t>Measure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76200"/>
            <a:ext cx="6781800" cy="1143000"/>
          </a:xfrm>
        </p:spPr>
        <p:txBody>
          <a:bodyPr/>
          <a:lstStyle/>
          <a:p>
            <a:r>
              <a:rPr lang="en-US" sz="2000" dirty="0" smtClean="0"/>
              <a:t>Gap analysis </a:t>
            </a:r>
            <a:r>
              <a:rPr lang="en-US" sz="2000" dirty="0" smtClean="0"/>
              <a:t>worksheet: Gap is the difference between the current state of “what is” and the desired state of “What should be or desired”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2243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7356541"/>
              </p:ext>
            </p:extLst>
          </p:nvPr>
        </p:nvGraphicFramePr>
        <p:xfrm>
          <a:off x="457200" y="1143000"/>
          <a:ext cx="8229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Desired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Identified gap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Gap</a:t>
                      </a:r>
                      <a:r>
                        <a:rPr lang="en-US" baseline="0" dirty="0" smtClean="0"/>
                        <a:t> due to knowledge, skills or practices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Outcome</a:t>
                      </a:r>
                    </a:p>
                    <a:p>
                      <a:r>
                        <a:rPr lang="en-US" dirty="0" smtClean="0"/>
                        <a:t>Measure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Registered</a:t>
                      </a:r>
                      <a:r>
                        <a:rPr lang="en-US" sz="1200" baseline="0" dirty="0" smtClean="0"/>
                        <a:t> nurse </a:t>
                      </a:r>
                      <a:r>
                        <a:rPr lang="en-US" sz="1200" dirty="0" smtClean="0"/>
                        <a:t>c</a:t>
                      </a:r>
                      <a:r>
                        <a:rPr lang="en-US" sz="1200" baseline="0" dirty="0" smtClean="0"/>
                        <a:t>ompliance with the Virginia Nurse Practice Act 2012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Registered</a:t>
                      </a:r>
                      <a:r>
                        <a:rPr lang="en-US" sz="1200" baseline="0" dirty="0" smtClean="0"/>
                        <a:t> nurse </a:t>
                      </a:r>
                      <a:r>
                        <a:rPr lang="en-US" sz="1200" dirty="0" smtClean="0"/>
                        <a:t>compliance </a:t>
                      </a:r>
                      <a:r>
                        <a:rPr lang="en-US" sz="1200" baseline="0" dirty="0" smtClean="0"/>
                        <a:t>with the Virginia Nurse Practice Act 2010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Registered</a:t>
                      </a:r>
                      <a:r>
                        <a:rPr lang="en-US" sz="1200" baseline="0" dirty="0" smtClean="0"/>
                        <a:t> nurses </a:t>
                      </a:r>
                      <a:r>
                        <a:rPr lang="en-US" sz="1200" dirty="0" smtClean="0"/>
                        <a:t> may be out of compliance with new 2012</a:t>
                      </a:r>
                      <a:r>
                        <a:rPr lang="en-US" sz="1200" baseline="0" dirty="0" smtClean="0"/>
                        <a:t> requirements if unaware of new requirements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Lack of knowledge related to new</a:t>
                      </a:r>
                      <a:r>
                        <a:rPr lang="en-US" sz="1200" baseline="0" dirty="0" smtClean="0"/>
                        <a:t> requirements in Virginia Nurse Practice Act 2012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Registered</a:t>
                      </a:r>
                      <a:r>
                        <a:rPr lang="en-US" sz="1200" baseline="0" dirty="0" smtClean="0"/>
                        <a:t> nurses will c</a:t>
                      </a:r>
                      <a:r>
                        <a:rPr lang="en-US" sz="1200" dirty="0" smtClean="0"/>
                        <a:t>omply</a:t>
                      </a:r>
                      <a:r>
                        <a:rPr lang="en-US" sz="1200" baseline="0" dirty="0" smtClean="0"/>
                        <a:t> with </a:t>
                      </a:r>
                      <a:r>
                        <a:rPr lang="en-US" sz="1200" dirty="0" smtClean="0"/>
                        <a:t>requirements in  the Virginia Nurse Practice Act 2012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Registered nurses</a:t>
                      </a:r>
                      <a:r>
                        <a:rPr lang="en-US" sz="1200" baseline="0" dirty="0" smtClean="0"/>
                        <a:t> will s</a:t>
                      </a:r>
                      <a:r>
                        <a:rPr lang="en-US" sz="1200" dirty="0" smtClean="0"/>
                        <a:t>uccessfully pass post-test related to new</a:t>
                      </a:r>
                      <a:r>
                        <a:rPr lang="en-US" sz="1200" baseline="0" dirty="0" smtClean="0"/>
                        <a:t> requirements in Virginia Nurse Practice Act 2012</a:t>
                      </a:r>
                      <a:r>
                        <a:rPr lang="en-US" sz="1200" dirty="0" smtClean="0"/>
                        <a:t> with score of 80% or higher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Let’s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47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3293693"/>
              </p:ext>
            </p:extLst>
          </p:nvPr>
        </p:nvGraphicFramePr>
        <p:xfrm>
          <a:off x="381000" y="990600"/>
          <a:ext cx="83820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295400"/>
                <a:gridCol w="1371600"/>
                <a:gridCol w="1447800"/>
                <a:gridCol w="13716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Desired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Identified gap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Gap</a:t>
                      </a:r>
                      <a:r>
                        <a:rPr lang="en-US" baseline="0" dirty="0" smtClean="0"/>
                        <a:t> due to knowledge, skills or practices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Outcome</a:t>
                      </a:r>
                    </a:p>
                    <a:p>
                      <a:r>
                        <a:rPr lang="en-US" dirty="0" smtClean="0"/>
                        <a:t>Measure</a:t>
                      </a:r>
                      <a:endParaRPr lang="en-US" dirty="0"/>
                    </a:p>
                  </a:txBody>
                  <a:tcPr/>
                </a:tc>
              </a:tr>
              <a:tr h="26974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Pediatric</a:t>
                      </a:r>
                      <a:r>
                        <a:rPr lang="en-US" sz="1200" baseline="0" dirty="0" smtClean="0"/>
                        <a:t> patients in respiratory distress are placed on a non-</a:t>
                      </a:r>
                      <a:r>
                        <a:rPr lang="en-US" sz="1200" baseline="0" dirty="0" err="1" smtClean="0"/>
                        <a:t>rebreather</a:t>
                      </a:r>
                      <a:r>
                        <a:rPr lang="en-US" sz="1200" baseline="0" dirty="0" smtClean="0"/>
                        <a:t> facemask support that is applied appropriately within 5 minutes of presentation to the Emergency Department 100% of the time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Pediatric</a:t>
                      </a:r>
                      <a:r>
                        <a:rPr lang="en-US" sz="1200" baseline="0" dirty="0" smtClean="0"/>
                        <a:t> patients in respiratory distress are placed on a non-</a:t>
                      </a:r>
                      <a:r>
                        <a:rPr lang="en-US" sz="1200" baseline="0" dirty="0" err="1" smtClean="0"/>
                        <a:t>rebreather</a:t>
                      </a:r>
                      <a:r>
                        <a:rPr lang="en-US" sz="1200" baseline="0" dirty="0" smtClean="0"/>
                        <a:t> facemask  support within 5 minutes of presentation to the Emergency Department 100% of the time, but frequently the facemask is not applied appropriately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Skill in applying non-</a:t>
                      </a:r>
                      <a:r>
                        <a:rPr lang="en-US" sz="1200" dirty="0" err="1" smtClean="0"/>
                        <a:t>rebreather</a:t>
                      </a:r>
                      <a:r>
                        <a:rPr lang="en-US" sz="1200" baseline="0" dirty="0" smtClean="0"/>
                        <a:t> facemask support for pediatric patients in respiratory distress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Lack</a:t>
                      </a:r>
                      <a:r>
                        <a:rPr lang="en-US" sz="1200" baseline="0" dirty="0" smtClean="0"/>
                        <a:t> of skill in applying a non-</a:t>
                      </a:r>
                      <a:r>
                        <a:rPr lang="en-US" sz="1200" baseline="0" dirty="0" err="1" smtClean="0"/>
                        <a:t>rebreather</a:t>
                      </a:r>
                      <a:r>
                        <a:rPr lang="en-US" sz="1200" baseline="0" dirty="0" smtClean="0"/>
                        <a:t> facemask support for pediatric patients in respiratory distress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Registered</a:t>
                      </a:r>
                      <a:r>
                        <a:rPr lang="en-US" sz="1200" baseline="0" dirty="0" smtClean="0"/>
                        <a:t> nurses in the emergency department will apply a non-</a:t>
                      </a:r>
                      <a:r>
                        <a:rPr lang="en-US" sz="1200" baseline="0" dirty="0" err="1" smtClean="0"/>
                        <a:t>rebreather</a:t>
                      </a:r>
                      <a:r>
                        <a:rPr lang="en-US" sz="1200" baseline="0" dirty="0" smtClean="0"/>
                        <a:t> facemask support correctly to all pediatric patients in respiratory distress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Successful return demonstration of application of a non-</a:t>
                      </a:r>
                      <a:r>
                        <a:rPr lang="en-US" sz="1200" baseline="0" dirty="0" err="1" smtClean="0"/>
                        <a:t>rebreather</a:t>
                      </a:r>
                      <a:r>
                        <a:rPr lang="en-US" sz="1200" baseline="0" dirty="0" smtClean="0"/>
                        <a:t> facemask for pediatric patients in respiratory distress; participants must correctly assess the signs/symptoms of respiratory distress and apply the non-</a:t>
                      </a:r>
                      <a:r>
                        <a:rPr lang="en-US" sz="1200" baseline="0" dirty="0" err="1" smtClean="0"/>
                        <a:t>rebreather</a:t>
                      </a:r>
                      <a:r>
                        <a:rPr lang="en-US" sz="1200" baseline="0" dirty="0" smtClean="0"/>
                        <a:t> facemask correctly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Let’s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17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1888770"/>
              </p:ext>
            </p:extLst>
          </p:nvPr>
        </p:nvGraphicFramePr>
        <p:xfrm>
          <a:off x="381000" y="990600"/>
          <a:ext cx="82296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295400"/>
                <a:gridCol w="1371600"/>
                <a:gridCol w="14478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Desired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Identified gap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Gap</a:t>
                      </a:r>
                      <a:r>
                        <a:rPr lang="en-US" baseline="0" dirty="0" smtClean="0"/>
                        <a:t> due to knowledge, skills or practices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Outcome</a:t>
                      </a:r>
                    </a:p>
                    <a:p>
                      <a:r>
                        <a:rPr lang="en-US" dirty="0" smtClean="0"/>
                        <a:t>Measure</a:t>
                      </a:r>
                      <a:endParaRPr lang="en-US" dirty="0"/>
                    </a:p>
                  </a:txBody>
                  <a:tcPr/>
                </a:tc>
              </a:tr>
              <a:tr h="26974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100% of patients</a:t>
                      </a:r>
                      <a:r>
                        <a:rPr lang="en-US" sz="1200" baseline="0" dirty="0" smtClean="0"/>
                        <a:t> discharged from the hospital will have discharge instructions provided by a registered nurse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70% of patients</a:t>
                      </a:r>
                      <a:r>
                        <a:rPr lang="en-US" sz="1200" baseline="0" dirty="0" smtClean="0"/>
                        <a:t> discharged from the hospital have discharge instructions provided by a registered nurse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30% of patients</a:t>
                      </a:r>
                      <a:r>
                        <a:rPr lang="en-US" sz="1200" baseline="0" dirty="0" smtClean="0"/>
                        <a:t> discharged from the hospital do not have discharge instructions provided by a registered nurse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Gap may be due to (planning committee should</a:t>
                      </a:r>
                      <a:r>
                        <a:rPr lang="en-US" sz="1200" baseline="0" dirty="0" smtClean="0"/>
                        <a:t> assess)</a:t>
                      </a:r>
                      <a:r>
                        <a:rPr lang="en-US" sz="1200" dirty="0" smtClean="0"/>
                        <a:t>:</a:t>
                      </a:r>
                    </a:p>
                    <a:p>
                      <a:r>
                        <a:rPr lang="en-US" sz="1200" dirty="0" smtClean="0"/>
                        <a:t>?Knowledge –Registered</a:t>
                      </a:r>
                      <a:r>
                        <a:rPr lang="en-US" sz="1200" baseline="0" dirty="0" smtClean="0"/>
                        <a:t> nurses do not know that they are responsible for discharge instructions</a:t>
                      </a:r>
                    </a:p>
                    <a:p>
                      <a:r>
                        <a:rPr lang="en-US" sz="1200" baseline="0" dirty="0" smtClean="0"/>
                        <a:t>? Skills –Registered nurses do not know how to deliver discharge instructions</a:t>
                      </a:r>
                    </a:p>
                    <a:p>
                      <a:r>
                        <a:rPr lang="en-US" sz="1200" baseline="0" dirty="0" smtClean="0"/>
                        <a:t>? Practices -  Registered nurses are not delivering discharge instructions to all patients (why)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Ensure that </a:t>
                      </a:r>
                      <a:r>
                        <a:rPr lang="en-US" sz="1200" baseline="0" dirty="0" smtClean="0"/>
                        <a:t>all patients  are given discharge instructions by a registered nurse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Number of patients given discharge instructions by a registered nurse/number of all patients discharged from the  surgical floor during the first week in April (by chart audit)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Let’s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47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red white backgro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479</Words>
  <Application>Microsoft Office PowerPoint</Application>
  <PresentationFormat>On-screen Show (4:3)</PresentationFormat>
  <Paragraphs>54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Accred white background</vt:lpstr>
      <vt:lpstr>PowerPoint Presentation</vt:lpstr>
      <vt:lpstr>PowerPoint Presentation</vt:lpstr>
      <vt:lpstr>PowerPoint Presentation</vt:lpstr>
      <vt:lpstr>PowerPoint Presentation</vt:lpstr>
    </vt:vector>
  </TitlesOfParts>
  <Company>University of Mississippi Medical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Renee Williams</dc:creator>
  <cp:lastModifiedBy>Renee Williams</cp:lastModifiedBy>
  <cp:revision>2</cp:revision>
  <cp:lastPrinted>2013-10-30T20:01:08Z</cp:lastPrinted>
  <dcterms:created xsi:type="dcterms:W3CDTF">2013-10-30T20:00:05Z</dcterms:created>
  <dcterms:modified xsi:type="dcterms:W3CDTF">2014-01-17T22:28:44Z</dcterms:modified>
</cp:coreProperties>
</file>